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3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52FCD-AF2A-497E-BC00-2745DB86267B}" type="datetimeFigureOut">
              <a:rPr lang="nl-NL" smtClean="0"/>
              <a:t>19-3-2012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E01C2-0EB3-4504-AA56-08C99A7F7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99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01C2-0EB3-4504-AA56-08C99A7F790F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67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361953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100469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508020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134653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13921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686284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924839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20359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548769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9023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7723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D1CC0-A80D-4D5A-BF8D-8A1385E8B26E}" type="datetimeFigureOut">
              <a:rPr lang="nl-NL" smtClean="0"/>
              <a:t>18-3-2012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31CD4-70A4-4502-959C-0B40B6DC72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63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din@inflatiekomteraan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latiekomteraan.n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-grafiek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SEMINAR </a:t>
            </a:r>
            <a:br>
              <a:rPr lang="nl-NL" dirty="0" smtClean="0"/>
            </a:br>
            <a:r>
              <a:rPr lang="nl-NL" dirty="0" smtClean="0"/>
              <a:t>‘Renderend pensioenbestuur’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Edin</a:t>
            </a:r>
            <a:r>
              <a:rPr lang="nl-NL" dirty="0" smtClean="0"/>
              <a:t> </a:t>
            </a:r>
            <a:r>
              <a:rPr lang="nl-NL" dirty="0" err="1" smtClean="0"/>
              <a:t>Mujagic</a:t>
            </a:r>
            <a:endParaRPr lang="nl-NL" dirty="0" smtClean="0"/>
          </a:p>
          <a:p>
            <a:r>
              <a:rPr lang="nl-NL" dirty="0" smtClean="0"/>
              <a:t>Rotterdam, 19 maart 2012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45734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gaan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Deflatie?</a:t>
            </a:r>
          </a:p>
          <a:p>
            <a:r>
              <a:rPr lang="nl-NL" dirty="0" smtClean="0"/>
              <a:t>Inflatie?</a:t>
            </a:r>
          </a:p>
          <a:p>
            <a:r>
              <a:rPr lang="nl-NL" dirty="0" smtClean="0"/>
              <a:t>Default van Westerse landen?</a:t>
            </a:r>
          </a:p>
          <a:p>
            <a:r>
              <a:rPr lang="nl-NL" dirty="0" smtClean="0"/>
              <a:t>Economische groei</a:t>
            </a:r>
          </a:p>
          <a:p>
            <a:r>
              <a:rPr lang="nl-NL" dirty="0" smtClean="0"/>
              <a:t>Rendementen</a:t>
            </a:r>
          </a:p>
          <a:p>
            <a:r>
              <a:rPr lang="nl-NL" dirty="0" smtClean="0"/>
              <a:t>Regelgeving</a:t>
            </a:r>
          </a:p>
          <a:p>
            <a:r>
              <a:rPr lang="nl-NL" dirty="0" smtClean="0"/>
              <a:t>Vergrijzing</a:t>
            </a:r>
          </a:p>
          <a:p>
            <a:r>
              <a:rPr lang="nl-NL" dirty="0" smtClean="0"/>
              <a:t>Herstelplannen 2.0 , 3.0, X.0?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09322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gaan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mag het als econoom tegenwoordig bijna niet zeggen…</a:t>
            </a:r>
          </a:p>
          <a:p>
            <a:endParaRPr lang="nl-NL" dirty="0" smtClean="0"/>
          </a:p>
          <a:p>
            <a:r>
              <a:rPr lang="nl-NL" dirty="0" smtClean="0"/>
              <a:t>…maar iets zeggen over de vooruitzichten over economische groei de komende jaren is in tijden niet zo makkelijk geweest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39136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gaan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aanzienlijk deel van de groei van de afgelopen twee decennia is niet veroorzaakt door bloed, zweet en tranen maar door het aangaan van schulden</a:t>
            </a:r>
          </a:p>
          <a:p>
            <a:r>
              <a:rPr lang="nl-NL" dirty="0" smtClean="0"/>
              <a:t>Die bron is uitgeput</a:t>
            </a:r>
          </a:p>
          <a:p>
            <a:r>
              <a:rPr lang="nl-NL" dirty="0" smtClean="0"/>
              <a:t>In theorie is het mogelijk een nieuwe bron aan te boren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67763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gaan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Immers, groei komt uit meer mensen aan het werk en stijgende productiviteit</a:t>
            </a:r>
          </a:p>
          <a:p>
            <a:r>
              <a:rPr lang="nl-NL" dirty="0" smtClean="0"/>
              <a:t>Vergrijzing = (relatief) minder mensen aan het werk</a:t>
            </a:r>
          </a:p>
          <a:p>
            <a:r>
              <a:rPr lang="nl-NL" dirty="0" smtClean="0"/>
              <a:t>Blijft stijging productiviteit over</a:t>
            </a:r>
          </a:p>
          <a:p>
            <a:r>
              <a:rPr lang="nl-NL" dirty="0" smtClean="0"/>
              <a:t>Structurele hervormingen zorgen daarvoor</a:t>
            </a:r>
          </a:p>
          <a:p>
            <a:r>
              <a:rPr lang="nl-NL" dirty="0" smtClean="0"/>
              <a:t>Echter…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52452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nl-NL" dirty="0" smtClean="0"/>
              <a:t>Waar gaan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Zelfs als ieder land daar nu mee zou starten duurt het jaren voordat de groei daardoor stijgt</a:t>
            </a:r>
          </a:p>
          <a:p>
            <a:r>
              <a:rPr lang="nl-NL" dirty="0" smtClean="0"/>
              <a:t>Bovendien is het een hele grote ALS, dat zien we in de eurozone al maandenlang</a:t>
            </a:r>
          </a:p>
          <a:p>
            <a:r>
              <a:rPr lang="nl-NL" dirty="0" smtClean="0"/>
              <a:t>Kortom (een groot deel van) dit decennium zijn we veroordeeld tot lage groei</a:t>
            </a:r>
          </a:p>
          <a:p>
            <a:r>
              <a:rPr lang="nl-NL" dirty="0" smtClean="0"/>
              <a:t>Dit heeft  verregaande gevolgen voor onder meer overheidsfinanciën in het Westen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60067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Professionele afwijkingen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76987"/>
            <a:ext cx="1656184" cy="273630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048996"/>
            <a:ext cx="1512168" cy="2592287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060847"/>
            <a:ext cx="1512168" cy="25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94648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Professionele 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Deflatie: sterkste argument is ‘economische groei blijft laag’</a:t>
            </a:r>
          </a:p>
          <a:p>
            <a:r>
              <a:rPr lang="nl-NL" dirty="0" smtClean="0"/>
              <a:t>Alsof dit het economisch equivalent is van E=MC2!</a:t>
            </a:r>
          </a:p>
          <a:p>
            <a:r>
              <a:rPr lang="nl-NL" dirty="0" smtClean="0"/>
              <a:t>Persoonlijk: hoge inflatie de rest van dit decennium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1107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Inflatie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Het is belangrijker dan ooit voor onder meer pensioenfondsbestuurders centrale banken goed te kennen</a:t>
            </a:r>
          </a:p>
          <a:p>
            <a:r>
              <a:rPr lang="nl-NL" dirty="0" smtClean="0"/>
              <a:t>Zij bepalen de inflatie en daarmee voor een belangrijk deel de rentes, wisselkoersen </a:t>
            </a:r>
            <a:r>
              <a:rPr lang="nl-NL" dirty="0" err="1" smtClean="0"/>
              <a:t>etc</a:t>
            </a:r>
            <a:endParaRPr lang="nl-NL" dirty="0" smtClean="0"/>
          </a:p>
          <a:p>
            <a:r>
              <a:rPr lang="nl-NL" dirty="0" smtClean="0"/>
              <a:t>De ene centrale bank is de andere niet</a:t>
            </a:r>
          </a:p>
          <a:p>
            <a:r>
              <a:rPr lang="nl-NL" dirty="0" smtClean="0"/>
              <a:t>Grote verschillen in beleid, doelstellingen, modus operandi</a:t>
            </a:r>
          </a:p>
          <a:p>
            <a:r>
              <a:rPr lang="nl-NL" dirty="0" smtClean="0"/>
              <a:t>De wereld is meer dan Europa en de VS!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06815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</a:t>
            </a:r>
            <a:r>
              <a:rPr lang="nl-NL" dirty="0" err="1" smtClean="0"/>
              <a:t>etc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06 19 60 27 90</a:t>
            </a:r>
          </a:p>
          <a:p>
            <a:endParaRPr lang="nl-NL" dirty="0" smtClean="0"/>
          </a:p>
          <a:p>
            <a:r>
              <a:rPr lang="nl-NL" dirty="0" smtClean="0">
                <a:hlinkClick r:id="rId3"/>
              </a:rPr>
              <a:t>edin@inflatiekomteraan.nl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>
                <a:hlinkClick r:id="rId4"/>
              </a:rPr>
              <a:t>www.inflatiekomteraan.nl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Dank u!</a:t>
            </a:r>
          </a:p>
        </p:txBody>
      </p:sp>
    </p:spTree>
    <p:extLst>
      <p:ext uri="{BB962C8B-B14F-4D97-AF65-F5344CB8AC3E}">
        <p14:creationId xmlns:p14="http://schemas.microsoft.com/office/powerpoint/2010/main" val="30805855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Waar komen we vandaan?</a:t>
            </a:r>
          </a:p>
          <a:p>
            <a:endParaRPr lang="nl-NL" dirty="0" smtClean="0"/>
          </a:p>
          <a:p>
            <a:r>
              <a:rPr lang="nl-NL" dirty="0" smtClean="0"/>
              <a:t>Waar zitten we in/mee?</a:t>
            </a:r>
          </a:p>
          <a:p>
            <a:endParaRPr lang="nl-NL" dirty="0" smtClean="0"/>
          </a:p>
          <a:p>
            <a:r>
              <a:rPr lang="nl-NL" dirty="0" smtClean="0"/>
              <a:t>Waar gaan we naartoe?</a:t>
            </a:r>
          </a:p>
          <a:p>
            <a:endParaRPr lang="nl-NL" dirty="0" smtClean="0"/>
          </a:p>
          <a:p>
            <a:r>
              <a:rPr lang="nl-NL" dirty="0" smtClean="0"/>
              <a:t>Twee persoonlijke hobby’s/professionele afwijkingen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54112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komen we vandaan?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 noChangeAspect="1"/>
          </p:cNvGraphicFramePr>
          <p:nvPr>
            <p:ph idx="1"/>
          </p:nvPr>
        </p:nvGraphicFramePr>
        <p:xfrm>
          <a:off x="1628775" y="1981994"/>
          <a:ext cx="5886450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3" imgW="5886943" imgH="3762722" progId="Excel.Chart.8">
                  <p:embed/>
                </p:oleObj>
              </mc:Choice>
              <mc:Fallback>
                <p:oleObj name="Chart" r:id="rId3" imgW="5886943" imgH="3762722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1981994"/>
                        <a:ext cx="5886450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93372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komen we vandaan?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Hoge economische groei </a:t>
            </a:r>
          </a:p>
          <a:p>
            <a:r>
              <a:rPr lang="nl-NL" dirty="0" smtClean="0"/>
              <a:t>Hoge rendementen </a:t>
            </a:r>
          </a:p>
          <a:p>
            <a:r>
              <a:rPr lang="nl-NL" dirty="0" smtClean="0"/>
              <a:t>Weinig risico</a:t>
            </a:r>
          </a:p>
          <a:p>
            <a:r>
              <a:rPr lang="nl-NL" dirty="0" smtClean="0"/>
              <a:t>Premiegelden vloeien binnen</a:t>
            </a:r>
          </a:p>
          <a:p>
            <a:r>
              <a:rPr lang="nl-NL" dirty="0" smtClean="0"/>
              <a:t>Lage inflatie</a:t>
            </a:r>
          </a:p>
          <a:p>
            <a:r>
              <a:rPr lang="nl-NL" dirty="0" smtClean="0"/>
              <a:t>Eisen t.a.v. besturen pensioenfondsen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6893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zitten we in/mee?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742107"/>
              </p:ext>
            </p:extLst>
          </p:nvPr>
        </p:nvGraphicFramePr>
        <p:xfrm>
          <a:off x="1547664" y="1988840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2012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2013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Wereld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3,3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3,9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Ver.</a:t>
                      </a:r>
                      <a:r>
                        <a:rPr lang="nl-NL" baseline="0" dirty="0" smtClean="0"/>
                        <a:t> Staten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2,2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Eurozone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-0,5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0,8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Japan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Ver. Koninkrijk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0,6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2,0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Canada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2,0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Opkomende/</a:t>
                      </a:r>
                      <a:r>
                        <a:rPr lang="nl-NL" dirty="0" err="1" smtClean="0"/>
                        <a:t>ontw</a:t>
                      </a:r>
                      <a:r>
                        <a:rPr lang="nl-NL" dirty="0" smtClean="0"/>
                        <a:t>.</a:t>
                      </a:r>
                      <a:r>
                        <a:rPr lang="nl-NL" baseline="0" dirty="0" smtClean="0"/>
                        <a:t> Landen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5,9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5458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zitten we in/mee?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Stimuleren, stimuleren, stimuleren</a:t>
            </a:r>
          </a:p>
          <a:p>
            <a:r>
              <a:rPr lang="nl-NL" dirty="0" smtClean="0"/>
              <a:t>Maar…fiscale munitie op</a:t>
            </a:r>
          </a:p>
          <a:p>
            <a:r>
              <a:rPr lang="nl-NL" dirty="0" smtClean="0"/>
              <a:t>Blijft monetair beleid over</a:t>
            </a:r>
          </a:p>
          <a:p>
            <a:r>
              <a:rPr lang="nl-NL" dirty="0" smtClean="0"/>
              <a:t>Maak geen fout, effectiviteit is beroerd</a:t>
            </a:r>
          </a:p>
          <a:p>
            <a:r>
              <a:rPr lang="nl-NL" dirty="0" smtClean="0"/>
              <a:t>Voorbeeld kwantitatieve verruiming</a:t>
            </a:r>
          </a:p>
          <a:p>
            <a:r>
              <a:rPr lang="nl-NL" dirty="0" smtClean="0"/>
              <a:t>Reden: onder meer globalisering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73890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zitten we in/mee?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US 10Y			2,29%</a:t>
            </a:r>
          </a:p>
          <a:p>
            <a:r>
              <a:rPr lang="nl-NL" dirty="0" err="1" smtClean="0"/>
              <a:t>Bund</a:t>
            </a:r>
            <a:r>
              <a:rPr lang="nl-NL" dirty="0" smtClean="0"/>
              <a:t> 10Y		2,05%</a:t>
            </a:r>
          </a:p>
          <a:p>
            <a:r>
              <a:rPr lang="nl-NL" dirty="0" smtClean="0"/>
              <a:t>NL 10Y			2,54%</a:t>
            </a:r>
          </a:p>
          <a:p>
            <a:r>
              <a:rPr lang="nl-NL" dirty="0" smtClean="0"/>
              <a:t>EUR/USD		1,3181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88142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zitten we in/mee?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Afstempelen</a:t>
            </a:r>
          </a:p>
          <a:p>
            <a:r>
              <a:rPr lang="nl-NL" dirty="0" smtClean="0"/>
              <a:t>Herstelplannen</a:t>
            </a:r>
          </a:p>
          <a:p>
            <a:r>
              <a:rPr lang="nl-NL" dirty="0" smtClean="0"/>
              <a:t>Vergrijzing</a:t>
            </a:r>
          </a:p>
          <a:p>
            <a:r>
              <a:rPr lang="nl-NL" dirty="0" smtClean="0"/>
              <a:t>Pensioenakkoord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84564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gaan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Bron: drielandenpunt.nl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1700809"/>
            <a:ext cx="634188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911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458</Words>
  <Application>Microsoft Office PowerPoint</Application>
  <PresentationFormat>Diavoorstelling (4:3)</PresentationFormat>
  <Paragraphs>120</Paragraphs>
  <Slides>18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0" baseType="lpstr">
      <vt:lpstr>Kantoorthema</vt:lpstr>
      <vt:lpstr>Microsoft Excel Chart</vt:lpstr>
      <vt:lpstr>SEMINAR  ‘Renderend pensioenbestuur’</vt:lpstr>
      <vt:lpstr>Agenda</vt:lpstr>
      <vt:lpstr>Waar komen we vandaan?</vt:lpstr>
      <vt:lpstr>Waar komen we vandaan?</vt:lpstr>
      <vt:lpstr>Waar zitten we in/mee?</vt:lpstr>
      <vt:lpstr>Waar zitten we in/mee?</vt:lpstr>
      <vt:lpstr>Waar zitten we in/mee?</vt:lpstr>
      <vt:lpstr>Waar zitten we in/mee?</vt:lpstr>
      <vt:lpstr>Waar gaan we naartoe?</vt:lpstr>
      <vt:lpstr>Waar gaan we naartoe?</vt:lpstr>
      <vt:lpstr>Waar gaan we naartoe?</vt:lpstr>
      <vt:lpstr>Waar gaan we naartoe?</vt:lpstr>
      <vt:lpstr>Waar gaan we naartoe?</vt:lpstr>
      <vt:lpstr>Waar gaan we naartoe?</vt:lpstr>
      <vt:lpstr>Professionele afwijkingen</vt:lpstr>
      <vt:lpstr>Professionele afwijkingen</vt:lpstr>
      <vt:lpstr>Inflatie</vt:lpstr>
      <vt:lpstr>Vragen etc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kenan</dc:creator>
  <cp:lastModifiedBy>kenan</cp:lastModifiedBy>
  <cp:revision>14</cp:revision>
  <dcterms:created xsi:type="dcterms:W3CDTF">2012-03-18T22:03:55Z</dcterms:created>
  <dcterms:modified xsi:type="dcterms:W3CDTF">2012-03-19T00:01:59Z</dcterms:modified>
</cp:coreProperties>
</file>